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LSON, Judith" initials="J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B8A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9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1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6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3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4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9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8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3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1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0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9CB11-25C8-4E41-A530-0133868CD9EE}" type="datetimeFigureOut">
              <a:rPr lang="en-US" smtClean="0"/>
              <a:t>08/02/2019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174B4-1F2A-43E0-B476-A7DD3814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7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792" y="2348880"/>
            <a:ext cx="8424936" cy="29523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4400" dirty="0" smtClean="0">
                <a:solidFill>
                  <a:srgbClr val="0070C0"/>
                </a:solidFill>
              </a:rPr>
              <a:t>A pick-up-and-go </a:t>
            </a:r>
          </a:p>
          <a:p>
            <a:pPr>
              <a:spcBef>
                <a:spcPts val="0"/>
              </a:spcBef>
            </a:pPr>
            <a:r>
              <a:rPr lang="en-GB" sz="4400" b="1" dirty="0" smtClean="0">
                <a:solidFill>
                  <a:srgbClr val="0070C0"/>
                </a:solidFill>
              </a:rPr>
              <a:t>phonics teaching</a:t>
            </a:r>
            <a:r>
              <a:rPr lang="en-GB" sz="4400" dirty="0" smtClean="0">
                <a:solidFill>
                  <a:srgbClr val="0070C0"/>
                </a:solidFill>
              </a:rPr>
              <a:t> and </a:t>
            </a:r>
            <a:r>
              <a:rPr lang="en-GB" sz="4400" b="1" dirty="0" smtClean="0">
                <a:solidFill>
                  <a:srgbClr val="0070C0"/>
                </a:solidFill>
              </a:rPr>
              <a:t>PD solution</a:t>
            </a:r>
            <a:r>
              <a:rPr lang="en-GB" sz="4400" dirty="0" smtClean="0">
                <a:solidFill>
                  <a:srgbClr val="0070C0"/>
                </a:solidFill>
              </a:rPr>
              <a:t> for Reception  and Year 1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9324528" cy="211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9131"/>
            <a:ext cx="2627784" cy="2496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26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rgbClr val="3B8AFF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What is</a:t>
            </a:r>
            <a:r>
              <a:rPr lang="en-GB" b="1" dirty="0" smtClean="0">
                <a:solidFill>
                  <a:srgbClr val="FFFF00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Oxford</a:t>
            </a:r>
            <a:r>
              <a:rPr lang="en-GB" b="1" dirty="0" smtClean="0">
                <a:solidFill>
                  <a:schemeClr val="bg1"/>
                </a:solidFill>
              </a:rPr>
              <a:t> Phonics</a:t>
            </a:r>
            <a:r>
              <a:rPr lang="en-GB" dirty="0" smtClean="0">
                <a:solidFill>
                  <a:srgbClr val="FFFF00"/>
                </a:solidFill>
              </a:rPr>
              <a:t>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 </a:t>
            </a:r>
            <a:r>
              <a:rPr lang="en-GB" b="1" dirty="0" smtClean="0">
                <a:solidFill>
                  <a:srgbClr val="0070C0"/>
                </a:solidFill>
              </a:rPr>
              <a:t>one-stop phonics teaching programme </a:t>
            </a:r>
            <a:r>
              <a:rPr lang="en-GB" dirty="0" smtClean="0">
                <a:solidFill>
                  <a:srgbClr val="0070C0"/>
                </a:solidFill>
              </a:rPr>
              <a:t>aligned to Letters &amp; Sounds for </a:t>
            </a:r>
            <a:r>
              <a:rPr lang="en-GB" dirty="0" smtClean="0">
                <a:solidFill>
                  <a:srgbClr val="0070C0"/>
                </a:solidFill>
              </a:rPr>
              <a:t>Reception </a:t>
            </a:r>
            <a:r>
              <a:rPr lang="en-GB" dirty="0" smtClean="0">
                <a:solidFill>
                  <a:srgbClr val="0070C0"/>
                </a:solidFill>
              </a:rPr>
              <a:t>and Year </a:t>
            </a:r>
            <a:r>
              <a:rPr lang="en-GB" dirty="0" smtClean="0">
                <a:solidFill>
                  <a:srgbClr val="0070C0"/>
                </a:solidFill>
              </a:rPr>
              <a:t>1, </a:t>
            </a:r>
            <a:r>
              <a:rPr lang="en-GB" dirty="0" smtClean="0">
                <a:solidFill>
                  <a:srgbClr val="0070C0"/>
                </a:solidFill>
              </a:rPr>
              <a:t>consisting of:</a:t>
            </a:r>
          </a:p>
          <a:p>
            <a:endParaRPr lang="en-GB" sz="11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60 weeks of interactive whiteboard lessons </a:t>
            </a:r>
            <a:r>
              <a:rPr lang="en-GB" dirty="0" smtClean="0">
                <a:solidFill>
                  <a:srgbClr val="0070C0"/>
                </a:solidFill>
              </a:rPr>
              <a:t>plus 72 flashcards with mnemonics &amp; classroom wall frieze</a:t>
            </a:r>
          </a:p>
          <a:p>
            <a:pPr>
              <a:buFont typeface="+mj-lt"/>
              <a:buAutoNum type="arabicPeriod"/>
            </a:pPr>
            <a:endParaRPr lang="en-GB" sz="11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Built-in Professional Development</a:t>
            </a:r>
            <a:r>
              <a:rPr lang="en-GB" dirty="0" smtClean="0">
                <a:solidFill>
                  <a:srgbClr val="0070C0"/>
                </a:solidFill>
              </a:rPr>
              <a:t> that can be accessed at any time – so all your teachers can be trained to deliver high-quality phonics lessons</a:t>
            </a:r>
          </a:p>
          <a:p>
            <a:endParaRPr lang="en-GB" sz="11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4969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dirty="0" smtClean="0"/>
              <a:t>Who is Oxford Phonics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68" y="1844824"/>
            <a:ext cx="8291264" cy="47853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600" b="1" dirty="0" smtClean="0">
                <a:solidFill>
                  <a:srgbClr val="0070C0"/>
                </a:solidFill>
              </a:rPr>
              <a:t>Schools who need a phonics teaching programme that …</a:t>
            </a:r>
          </a:p>
          <a:p>
            <a:pPr marL="0" indent="0">
              <a:buNone/>
            </a:pPr>
            <a:endParaRPr lang="en-GB" sz="15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1300" dirty="0" smtClean="0">
              <a:solidFill>
                <a:srgbClr val="0070C0"/>
              </a:solidFill>
            </a:endParaRPr>
          </a:p>
          <a:p>
            <a:r>
              <a:rPr lang="en-GB" sz="3600" dirty="0" smtClean="0">
                <a:solidFill>
                  <a:srgbClr val="0070C0"/>
                </a:solidFill>
              </a:rPr>
              <a:t>is a </a:t>
            </a:r>
            <a:r>
              <a:rPr lang="en-GB" sz="3600" b="1" dirty="0" smtClean="0">
                <a:solidFill>
                  <a:srgbClr val="0070C0"/>
                </a:solidFill>
              </a:rPr>
              <a:t>rigorous, engaging, multi-sensory</a:t>
            </a:r>
            <a:r>
              <a:rPr lang="en-GB" sz="3600" dirty="0" smtClean="0">
                <a:solidFill>
                  <a:srgbClr val="0070C0"/>
                </a:solidFill>
              </a:rPr>
              <a:t> learning experience for children</a:t>
            </a:r>
          </a:p>
          <a:p>
            <a:endParaRPr lang="en-GB" sz="1300" dirty="0" smtClean="0">
              <a:solidFill>
                <a:srgbClr val="0070C0"/>
              </a:solidFill>
            </a:endParaRPr>
          </a:p>
          <a:p>
            <a:r>
              <a:rPr lang="en-GB" sz="3600" dirty="0" smtClean="0">
                <a:solidFill>
                  <a:srgbClr val="0070C0"/>
                </a:solidFill>
              </a:rPr>
              <a:t>has </a:t>
            </a:r>
            <a:r>
              <a:rPr lang="en-GB" sz="3600" b="1" dirty="0" smtClean="0">
                <a:solidFill>
                  <a:srgbClr val="0070C0"/>
                </a:solidFill>
              </a:rPr>
              <a:t>built-in pace and progression </a:t>
            </a:r>
            <a:r>
              <a:rPr lang="en-GB" sz="3600" dirty="0" smtClean="0">
                <a:solidFill>
                  <a:srgbClr val="0070C0"/>
                </a:solidFill>
              </a:rPr>
              <a:t>to ensure children have reached the required standard by the end of Year 1 </a:t>
            </a:r>
          </a:p>
          <a:p>
            <a:endParaRPr lang="en-GB" sz="1300" dirty="0" smtClean="0">
              <a:solidFill>
                <a:srgbClr val="0070C0"/>
              </a:solidFill>
            </a:endParaRPr>
          </a:p>
          <a:p>
            <a:r>
              <a:rPr lang="en-GB" sz="3600" dirty="0">
                <a:solidFill>
                  <a:srgbClr val="0070C0"/>
                </a:solidFill>
              </a:rPr>
              <a:t>i</a:t>
            </a:r>
            <a:r>
              <a:rPr lang="en-GB" sz="3600" dirty="0" smtClean="0">
                <a:solidFill>
                  <a:srgbClr val="0070C0"/>
                </a:solidFill>
              </a:rPr>
              <a:t>s </a:t>
            </a:r>
            <a:r>
              <a:rPr lang="en-GB" sz="3600" b="1" dirty="0" smtClean="0">
                <a:solidFill>
                  <a:srgbClr val="0070C0"/>
                </a:solidFill>
              </a:rPr>
              <a:t>easy to use</a:t>
            </a:r>
            <a:r>
              <a:rPr lang="en-GB" sz="3600" dirty="0" smtClean="0">
                <a:solidFill>
                  <a:srgbClr val="0070C0"/>
                </a:solidFill>
              </a:rPr>
              <a:t> and </a:t>
            </a:r>
            <a:r>
              <a:rPr lang="en-GB" sz="3600" b="1" dirty="0" smtClean="0">
                <a:solidFill>
                  <a:srgbClr val="0070C0"/>
                </a:solidFill>
              </a:rPr>
              <a:t>affordable</a:t>
            </a:r>
          </a:p>
          <a:p>
            <a:endParaRPr lang="en-GB" sz="1300" dirty="0" smtClean="0">
              <a:solidFill>
                <a:srgbClr val="0070C0"/>
              </a:solidFill>
            </a:endParaRPr>
          </a:p>
          <a:p>
            <a:r>
              <a:rPr lang="en-GB" sz="3600" dirty="0" smtClean="0">
                <a:solidFill>
                  <a:srgbClr val="0070C0"/>
                </a:solidFill>
              </a:rPr>
              <a:t>has </a:t>
            </a:r>
            <a:r>
              <a:rPr lang="en-GB" sz="3600" b="1" dirty="0" smtClean="0">
                <a:solidFill>
                  <a:srgbClr val="0070C0"/>
                </a:solidFill>
              </a:rPr>
              <a:t>embedded, instantly-accessible phonics training </a:t>
            </a:r>
            <a:r>
              <a:rPr lang="en-GB" sz="3600" dirty="0" smtClean="0">
                <a:solidFill>
                  <a:srgbClr val="0070C0"/>
                </a:solidFill>
              </a:rPr>
              <a:t>and professional development for staff, whenever they need it</a:t>
            </a:r>
          </a:p>
          <a:p>
            <a:endParaRPr lang="en-GB" sz="1300" dirty="0" smtClean="0">
              <a:solidFill>
                <a:srgbClr val="0070C0"/>
              </a:solidFill>
            </a:endParaRPr>
          </a:p>
          <a:p>
            <a:r>
              <a:rPr lang="en-GB" sz="3600" dirty="0">
                <a:solidFill>
                  <a:srgbClr val="0070C0"/>
                </a:solidFill>
              </a:rPr>
              <a:t>c</a:t>
            </a:r>
            <a:r>
              <a:rPr lang="en-GB" sz="3600" dirty="0" smtClean="0">
                <a:solidFill>
                  <a:srgbClr val="0070C0"/>
                </a:solidFill>
              </a:rPr>
              <a:t>an be used alongside a range of Oxford’s </a:t>
            </a:r>
            <a:r>
              <a:rPr lang="en-GB" sz="3600" b="1" dirty="0" smtClean="0">
                <a:solidFill>
                  <a:srgbClr val="0070C0"/>
                </a:solidFill>
              </a:rPr>
              <a:t>fully decodable reading books</a:t>
            </a:r>
            <a:endParaRPr lang="en-GB" sz="36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3B8A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FFFF00"/>
                </a:solidFill>
              </a:rPr>
              <a:t>Who is </a:t>
            </a:r>
            <a:r>
              <a:rPr lang="en-GB" dirty="0" smtClean="0">
                <a:solidFill>
                  <a:schemeClr val="bg1"/>
                </a:solidFill>
              </a:rPr>
              <a:t>Oxford</a:t>
            </a:r>
            <a:r>
              <a:rPr lang="en-GB" b="1" dirty="0" smtClean="0">
                <a:solidFill>
                  <a:schemeClr val="bg1"/>
                </a:solidFill>
              </a:rPr>
              <a:t> Phonics </a:t>
            </a:r>
            <a:r>
              <a:rPr lang="en-GB" dirty="0" smtClean="0">
                <a:solidFill>
                  <a:srgbClr val="FFFF00"/>
                </a:solidFill>
              </a:rPr>
              <a:t>for?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45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the teaching programme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60" y="1916832"/>
            <a:ext cx="843528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60 weeks of fun, multi-sensory phonics lessons for the whiteboard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</a:rPr>
              <a:t>– 30 for Reception and 30 for Year 1:</a:t>
            </a:r>
          </a:p>
          <a:p>
            <a:endParaRPr lang="en-GB" sz="1100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5 x 20 minute phonics lessons each week</a:t>
            </a:r>
            <a:r>
              <a:rPr lang="en-GB" dirty="0" smtClean="0">
                <a:solidFill>
                  <a:srgbClr val="0070C0"/>
                </a:solidFill>
              </a:rPr>
              <a:t>, so there’s built-in pace and progression to keep children on track</a:t>
            </a:r>
          </a:p>
          <a:p>
            <a:endParaRPr lang="en-GB" sz="1100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Fully aligned to Letters &amp; Sounds </a:t>
            </a:r>
            <a:r>
              <a:rPr lang="en-GB" dirty="0" smtClean="0">
                <a:solidFill>
                  <a:srgbClr val="0070C0"/>
                </a:solidFill>
              </a:rPr>
              <a:t>phonic progression</a:t>
            </a:r>
          </a:p>
          <a:p>
            <a:endParaRPr lang="en-GB" sz="1100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Animations, songs, interactive activities and vibrant illustrations </a:t>
            </a:r>
            <a:r>
              <a:rPr lang="en-GB" dirty="0" smtClean="0">
                <a:solidFill>
                  <a:srgbClr val="0070C0"/>
                </a:solidFill>
              </a:rPr>
              <a:t>keep children engaged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3B8A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</a:rPr>
              <a:t>About the </a:t>
            </a:r>
            <a:r>
              <a:rPr lang="en-GB" b="1" dirty="0" smtClean="0">
                <a:solidFill>
                  <a:srgbClr val="FFFF00"/>
                </a:solidFill>
              </a:rPr>
              <a:t>phonics lessons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26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About the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12 hours worth of phonics teaching videos</a:t>
            </a:r>
            <a:r>
              <a:rPr lang="en-GB" dirty="0" smtClean="0">
                <a:solidFill>
                  <a:srgbClr val="0070C0"/>
                </a:solidFill>
              </a:rPr>
              <a:t>, audio and written materials</a:t>
            </a:r>
          </a:p>
          <a:p>
            <a:endParaRPr lang="en-GB" sz="900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Accessible at any time online</a:t>
            </a:r>
            <a:r>
              <a:rPr lang="en-GB" dirty="0" smtClean="0">
                <a:solidFill>
                  <a:srgbClr val="0070C0"/>
                </a:solidFill>
              </a:rPr>
              <a:t>, so staff can be trained immediately and at no additional cost</a:t>
            </a:r>
          </a:p>
          <a:p>
            <a:endParaRPr lang="en-GB" sz="1000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Ensures that </a:t>
            </a:r>
            <a:r>
              <a:rPr lang="en-GB" b="1" dirty="0" smtClean="0">
                <a:solidFill>
                  <a:srgbClr val="0070C0"/>
                </a:solidFill>
              </a:rPr>
              <a:t>all your teachers are confident, consistent phonics practitioners</a:t>
            </a:r>
          </a:p>
          <a:p>
            <a:endParaRPr lang="en-GB" sz="1000" b="1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Covers </a:t>
            </a:r>
            <a:r>
              <a:rPr lang="en-GB" b="1" dirty="0" smtClean="0">
                <a:solidFill>
                  <a:srgbClr val="0070C0"/>
                </a:solidFill>
              </a:rPr>
              <a:t>phonics theory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b="1" dirty="0" smtClean="0">
                <a:solidFill>
                  <a:srgbClr val="0070C0"/>
                </a:solidFill>
              </a:rPr>
              <a:t>good classroom practice</a:t>
            </a:r>
            <a:r>
              <a:rPr lang="en-GB" dirty="0" smtClean="0">
                <a:solidFill>
                  <a:srgbClr val="0070C0"/>
                </a:solidFill>
              </a:rPr>
              <a:t>, and </a:t>
            </a:r>
            <a:r>
              <a:rPr lang="en-GB" b="1" dirty="0" smtClean="0">
                <a:solidFill>
                  <a:srgbClr val="0070C0"/>
                </a:solidFill>
              </a:rPr>
              <a:t>how to use this programme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3B8A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</a:rPr>
              <a:t>About the </a:t>
            </a:r>
            <a:r>
              <a:rPr lang="en-GB" b="1" dirty="0" smtClean="0">
                <a:solidFill>
                  <a:srgbClr val="FFFF00"/>
                </a:solidFill>
              </a:rPr>
              <a:t>professional development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86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need to review?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We’ve created </a:t>
            </a:r>
            <a:r>
              <a:rPr lang="en-GB" b="1" dirty="0" smtClean="0">
                <a:solidFill>
                  <a:srgbClr val="0070C0"/>
                </a:solidFill>
              </a:rPr>
              <a:t>two weeks’ worth of the teaching programme </a:t>
            </a:r>
            <a:r>
              <a:rPr lang="en-GB" dirty="0" smtClean="0">
                <a:solidFill>
                  <a:srgbClr val="0070C0"/>
                </a:solidFill>
              </a:rPr>
              <a:t>for you to look at: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0070C0"/>
                </a:solidFill>
              </a:rPr>
              <a:t>Week 5, Term 1 of Reception (Phase 2 in Letters &amp; Sounds)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0070C0"/>
                </a:solidFill>
              </a:rPr>
              <a:t>Week 2, Term 3 of Year 1 (Phase 5 in Letters &amp; Sounds)</a:t>
            </a:r>
          </a:p>
          <a:p>
            <a:pPr marL="457200" lvl="1" indent="0">
              <a:buNone/>
            </a:pPr>
            <a:endParaRPr lang="en-GB" sz="1000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Some content, like the </a:t>
            </a:r>
            <a:r>
              <a:rPr lang="en-GB" b="1" dirty="0" smtClean="0">
                <a:solidFill>
                  <a:srgbClr val="0070C0"/>
                </a:solidFill>
              </a:rPr>
              <a:t>Professional Development videos and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flashcards aren’t available for review </a:t>
            </a:r>
            <a:r>
              <a:rPr lang="en-GB" dirty="0" smtClean="0">
                <a:solidFill>
                  <a:srgbClr val="0070C0"/>
                </a:solidFill>
              </a:rPr>
              <a:t>– but please </a:t>
            </a:r>
            <a:r>
              <a:rPr lang="en-GB" b="1" dirty="0" smtClean="0">
                <a:solidFill>
                  <a:srgbClr val="0070C0"/>
                </a:solidFill>
              </a:rPr>
              <a:t>keep them in mind</a:t>
            </a:r>
            <a:r>
              <a:rPr lang="en-GB" dirty="0" smtClean="0">
                <a:solidFill>
                  <a:srgbClr val="0070C0"/>
                </a:solidFill>
              </a:rPr>
              <a:t> when you tell us what you think about the programme.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3B8A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</a:rPr>
              <a:t>What do you need to review for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this survey?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0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386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What is Oxford Phonics?</vt:lpstr>
      <vt:lpstr>Who is Oxford Phonics for?</vt:lpstr>
      <vt:lpstr>About the teaching programme</vt:lpstr>
      <vt:lpstr>About the Professional Development</vt:lpstr>
      <vt:lpstr>What do you need to review?</vt:lpstr>
    </vt:vector>
  </TitlesOfParts>
  <Company>Oxford University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Oxford Phonics</dc:title>
  <dc:creator>WILSON, Judith</dc:creator>
  <cp:lastModifiedBy>WILSON, Judith</cp:lastModifiedBy>
  <cp:revision>16</cp:revision>
  <dcterms:created xsi:type="dcterms:W3CDTF">2019-02-07T16:10:09Z</dcterms:created>
  <dcterms:modified xsi:type="dcterms:W3CDTF">2019-02-08T11:13:16Z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-1453071257</vt:i4>
  </property>
  <property fmtid="{D5CDD505-2E9C-101B-9397-08002B2CF9AE}" pid="3" name="_NewReviewCycle">
    <vt:lpwstr/>
  </property>
  <property fmtid="{D5CDD505-2E9C-101B-9397-08002B2CF9AE}" pid="4" name="_EmailSubject">
    <vt:lpwstr>Oxford Phonics programme page</vt:lpwstr>
  </property>
  <property fmtid="{D5CDD505-2E9C-101B-9397-08002B2CF9AE}" pid="5" name="_AuthorEmail">
    <vt:lpwstr>judith.wilson@oup.com</vt:lpwstr>
  </property>
  <property fmtid="{D5CDD505-2E9C-101B-9397-08002B2CF9AE}" pid="6" name="_AuthorEmailDisplayName">
    <vt:lpwstr>WILSON, Judith</vt:lpwstr>
  </property>
</Properties>
</file>